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0691813" cy="75596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0B698BF-1223-4FF7-A6CA-34F1C86CB10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BD6BF58-417C-4D09-A648-DC0DC7E44BD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370D45-FCBE-4490-B490-C6895B28BC0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C8991D0-93BB-43B2-A49E-134F017B190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089A1D1-5C64-4034-AF72-9AB4CA5BA9F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41BED56-CBAB-4D58-B74B-52A5D8B7DA4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AAD7B70-FC88-4B35-ABAC-3130710E388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F0CF23C-025E-4202-A4DF-75F5B60E436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94E14E4-1325-4C2A-9F7F-A10CECE980B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840" cy="1219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AD896A9-85EE-412E-B96C-8843C2E9C54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E6242C4-2C9C-4154-A029-F4635FDC864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0AD2F1D-5A8B-4655-9197-500F3A1E5FB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7309DB7-5C44-40D8-997C-3E88CAB1FFD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E78228E-CEA4-4B90-88AC-4E137C4AC7C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409A61B-48E9-4628-8BF7-C608D6C85F0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EBC38D4-0918-4D17-9ACD-589DBB78CE4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A2BF1B9-29A8-4F72-9A19-9EDCA7B8B15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C5011C4-1486-4050-A244-1A4A2CFED23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C21BD92-FCBF-4512-9DE3-EF457ADEEA7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EB6B93E-E102-4201-A642-6FA5C9C63B1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64F7E43-CD66-46C2-A247-1907C251C6C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8A17F9C-9144-4B8F-953B-AD259FE8BC7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85B2424-54F8-4513-9F46-46832E38FAB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840" cy="1219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9A26ED7-A791-4C57-AA19-9B2F952B4F4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31D64C5-E504-4A5D-8D73-7D4CEC947BF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12E911F-555C-4887-96EF-7582F53244A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35CAE40-C262-4938-90D2-AF4DA7D5AAA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E102B26-B0E7-4A6A-984B-80ED6F6E215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0BEDBC4-3391-49F1-BF69-AF01CA74542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C92769B-1DCB-4B61-8394-1A6C09D8B99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407BA63-2C26-4451-A247-61C0F3FD789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99F2CC1-4868-44AD-BF7F-4B80915DEEF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840" cy="1219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F37C88B-8FC4-4F10-8493-2322F3EA83C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A9B2958-98BA-478F-9DF7-3ABDA07F620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E6191FF-16DA-4CF3-8203-576661CA433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B23B6AB-67AC-4E13-AA34-EF01BB0187D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en-GB" sz="485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48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52000" indent="-252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08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US" sz="3080" spc="-1" strike="noStrike">
              <a:solidFill>
                <a:srgbClr val="000000"/>
              </a:solidFill>
              <a:latin typeface="Calibri"/>
            </a:endParaRPr>
          </a:p>
          <a:p>
            <a:pPr lvl="1" marL="756000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64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640" spc="-1" strike="noStrike">
              <a:solidFill>
                <a:srgbClr val="000000"/>
              </a:solidFill>
              <a:latin typeface="Calibri"/>
            </a:endParaRPr>
          </a:p>
          <a:p>
            <a:pPr lvl="2" marL="1260000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21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210" spc="-1" strike="noStrike">
              <a:solidFill>
                <a:srgbClr val="000000"/>
              </a:solidFill>
              <a:latin typeface="Calibri"/>
            </a:endParaRPr>
          </a:p>
          <a:p>
            <a:pPr lvl="3" marL="1764000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979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979" spc="-1" strike="noStrike">
              <a:solidFill>
                <a:srgbClr val="000000"/>
              </a:solidFill>
              <a:latin typeface="Calibri"/>
            </a:endParaRPr>
          </a:p>
          <a:p>
            <a:pPr lvl="4" marL="2267640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979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979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n-MK" sz="132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MK" sz="1320" spc="-1" strike="noStrike">
                <a:solidFill>
                  <a:srgbClr val="8b8b8b"/>
                </a:solidFill>
                <a:latin typeface="Calibri"/>
              </a:rPr>
              <a:t>&lt;data/ora&gt;</a:t>
            </a:r>
            <a:endParaRPr b="0" lang="it-IT" sz="132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</a:rPr>
              <a:t>&lt;piè di pagina&gt;</a:t>
            </a:r>
            <a:endParaRPr b="0" lang="it-IT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n-MK" sz="132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DFF70BD-135C-4A05-A43F-72A797F41880}" type="slidenum">
              <a:rPr b="0" lang="en-MK" sz="1320" spc="-1" strike="noStrike">
                <a:solidFill>
                  <a:srgbClr val="8b8b8b"/>
                </a:solidFill>
                <a:latin typeface="Calibri"/>
              </a:rPr>
              <a:t>&lt;numero&gt;</a:t>
            </a:fld>
            <a:endParaRPr b="0" lang="it-IT" sz="132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0" lang="en-GB" sz="6619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6619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 idx="4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n-MK" sz="132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MK" sz="1320" spc="-1" strike="noStrike">
                <a:solidFill>
                  <a:srgbClr val="8b8b8b"/>
                </a:solidFill>
                <a:latin typeface="Calibri"/>
              </a:rPr>
              <a:t>&lt;data/ora&gt;</a:t>
            </a:r>
            <a:endParaRPr b="0" lang="it-IT" sz="132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5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</a:rPr>
              <a:t>&lt;piè di pagina&gt;</a:t>
            </a:r>
            <a:endParaRPr b="0" lang="it-IT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 idx="6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n-MK" sz="132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640752A-2A65-4FD5-92E7-B38ED3FE050F}" type="slidenum">
              <a:rPr b="0" lang="en-MK" sz="1320" spc="-1" strike="noStrike">
                <a:solidFill>
                  <a:srgbClr val="8b8b8b"/>
                </a:solidFill>
                <a:latin typeface="Calibri"/>
              </a:rPr>
              <a:t>&lt;numero&gt;</a:t>
            </a:fld>
            <a:endParaRPr b="0" lang="it-IT" sz="132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80" spc="-1" strike="noStrike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  <a:endParaRPr b="0" lang="en-US" sz="308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210" spc="-1" strike="noStrike">
                <a:solidFill>
                  <a:srgbClr val="000000"/>
                </a:solidFill>
                <a:latin typeface="Calibri"/>
              </a:rPr>
              <a:t>Secondo livello struttura</a:t>
            </a:r>
            <a:endParaRPr b="0" lang="en-US" sz="221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979" spc="-1" strike="noStrike">
                <a:solidFill>
                  <a:srgbClr val="000000"/>
                </a:solidFill>
                <a:latin typeface="Calibri"/>
              </a:rPr>
              <a:t>Terzo livello struttura</a:t>
            </a:r>
            <a:endParaRPr b="0" lang="en-US" sz="1979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979" spc="-1" strike="noStrike">
                <a:solidFill>
                  <a:srgbClr val="000000"/>
                </a:solidFill>
                <a:latin typeface="Calibri"/>
              </a:rPr>
              <a:t>Quarto livello struttura</a:t>
            </a:r>
            <a:endParaRPr b="0" lang="en-US" sz="1979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Quinto livello struttura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Sesto livello struttura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Settimo livello struttura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0" lang="en-GB" sz="624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62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dt" idx="7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n-MK" sz="124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MK" sz="1240" spc="-1" strike="noStrike">
                <a:solidFill>
                  <a:srgbClr val="8b8b8b"/>
                </a:solidFill>
                <a:latin typeface="Calibri"/>
              </a:rPr>
              <a:t>&lt;data/ora&gt;</a:t>
            </a:r>
            <a:endParaRPr b="0" lang="it-IT" sz="124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 idx="8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</a:rPr>
              <a:t>&lt;piè di pagina&gt;</a:t>
            </a:r>
            <a:endParaRPr b="0" lang="it-IT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sldNum" idx="9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n-MK" sz="124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F853CB0-77E4-43ED-AC3E-1D0155B8A5ED}" type="slidenum">
              <a:rPr b="0" lang="en-MK" sz="1240" spc="-1" strike="noStrike">
                <a:solidFill>
                  <a:srgbClr val="8b8b8b"/>
                </a:solidFill>
                <a:latin typeface="Calibri"/>
              </a:rPr>
              <a:t>&lt;numero&gt;</a:t>
            </a:fld>
            <a:endParaRPr b="0" lang="it-IT" sz="124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10" spc="-1" strike="noStrike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  <a:endParaRPr b="0" lang="en-US" sz="291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80" spc="-1" strike="noStrike">
                <a:solidFill>
                  <a:srgbClr val="000000"/>
                </a:solidFill>
                <a:latin typeface="Calibri"/>
              </a:rPr>
              <a:t>Secondo livello struttura</a:t>
            </a:r>
            <a:endParaRPr b="0" lang="en-US" sz="208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70" spc="-1" strike="noStrike">
                <a:solidFill>
                  <a:srgbClr val="000000"/>
                </a:solidFill>
                <a:latin typeface="Calibri"/>
              </a:rPr>
              <a:t>Terzo livello struttura</a:t>
            </a:r>
            <a:endParaRPr b="0" lang="en-US" sz="187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70" spc="-1" strike="noStrike">
                <a:solidFill>
                  <a:srgbClr val="000000"/>
                </a:solidFill>
                <a:latin typeface="Calibri"/>
              </a:rPr>
              <a:t>Quarto livello struttura</a:t>
            </a:r>
            <a:endParaRPr b="0" lang="en-US" sz="187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Quinto livello struttura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Sesto livello struttura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Settimo livello struttura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735120" y="-16524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it-IT" sz="4850" spc="-1" strike="noStrike">
                <a:solidFill>
                  <a:srgbClr val="000000"/>
                </a:solidFill>
                <a:latin typeface="TT Fors Bold"/>
              </a:rPr>
              <a:t>Istruzioni da stampare</a:t>
            </a:r>
            <a:endParaRPr b="0" lang="it-IT" sz="48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523224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252000" indent="-252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400" spc="-1" strike="noStrike">
                <a:solidFill>
                  <a:srgbClr val="000000"/>
                </a:solidFill>
                <a:latin typeface="TT Fors"/>
              </a:rPr>
              <a:t>Istruzioni generali: stampa pagina 1 su un foglio A4 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marL="252000" indent="-252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400" spc="-1" strike="noStrike">
                <a:solidFill>
                  <a:srgbClr val="000000"/>
                </a:solidFill>
                <a:latin typeface="TT Fors"/>
              </a:rPr>
              <a:t>Istruzioni passo per passo: 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lvl="1" marL="756000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400" spc="-1" strike="noStrike">
                <a:solidFill>
                  <a:srgbClr val="000000"/>
                </a:solidFill>
                <a:latin typeface="TT Fors"/>
                <a:ea typeface="Microsoft YaHei"/>
              </a:rPr>
              <a:t>Stampa le pp. 3-8 </a:t>
            </a:r>
            <a:r>
              <a:rPr b="0" lang="it-IT" sz="2400" spc="-1" strike="noStrike">
                <a:solidFill>
                  <a:srgbClr val="000000"/>
                </a:solidFill>
                <a:latin typeface="TT Fors"/>
              </a:rPr>
              <a:t>utilizzando la modalità 2 pagine su una pagina, no fronte/retro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lvl="1" marL="756000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400" spc="-1" strike="noStrike">
                <a:solidFill>
                  <a:srgbClr val="000000"/>
                </a:solidFill>
                <a:latin typeface="TT Fors"/>
              </a:rPr>
              <a:t>Stampa su cartoncino (es. 250 g)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lvl="1" marL="756000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400" spc="-1" strike="noStrike">
                <a:solidFill>
                  <a:srgbClr val="000000"/>
                </a:solidFill>
                <a:latin typeface="TT Fors"/>
              </a:rPr>
              <a:t>Piega il foglio a metà (facoltativo: puoi tagliare i margini bianchi)​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lvl="1" marL="756000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400" spc="-1" strike="noStrike">
                <a:solidFill>
                  <a:srgbClr val="000000"/>
                </a:solidFill>
                <a:latin typeface="TT Fors"/>
              </a:rPr>
              <a:t>Come risultato si ottengono tre frontalini piegati​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Grafik 5" descr=""/>
          <p:cNvPicPr/>
          <p:nvPr/>
        </p:nvPicPr>
        <p:blipFill>
          <a:blip r:embed="rId1"/>
          <a:stretch/>
        </p:blipFill>
        <p:spPr>
          <a:xfrm>
            <a:off x="5936040" y="990720"/>
            <a:ext cx="4294440" cy="2870280"/>
          </a:xfrm>
          <a:prstGeom prst="rect">
            <a:avLst/>
          </a:prstGeom>
          <a:ln w="0">
            <a:noFill/>
          </a:ln>
        </p:spPr>
      </p:pic>
      <p:sp>
        <p:nvSpPr>
          <p:cNvPr id="126" name="Rechteck 6"/>
          <p:cNvSpPr/>
          <p:nvPr/>
        </p:nvSpPr>
        <p:spPr>
          <a:xfrm>
            <a:off x="7042320" y="1631880"/>
            <a:ext cx="1307880" cy="32976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it-IT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Rechteck 7"/>
          <p:cNvSpPr/>
          <p:nvPr/>
        </p:nvSpPr>
        <p:spPr>
          <a:xfrm>
            <a:off x="7270920" y="2136240"/>
            <a:ext cx="583920" cy="2178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it-IT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Rechteck 8"/>
          <p:cNvSpPr/>
          <p:nvPr/>
        </p:nvSpPr>
        <p:spPr>
          <a:xfrm>
            <a:off x="6035040" y="2365560"/>
            <a:ext cx="1235520" cy="16236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it-IT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9" name="Rechteck 9"/>
          <p:cNvSpPr/>
          <p:nvPr/>
        </p:nvSpPr>
        <p:spPr>
          <a:xfrm>
            <a:off x="6652800" y="2932200"/>
            <a:ext cx="617400" cy="16236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it-IT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0" name="Rechteck 10"/>
          <p:cNvSpPr/>
          <p:nvPr/>
        </p:nvSpPr>
        <p:spPr>
          <a:xfrm>
            <a:off x="6697440" y="3662640"/>
            <a:ext cx="2224080" cy="147240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it-IT" sz="800" spc="-1" strike="noStrike">
                <a:solidFill>
                  <a:schemeClr val="lt1"/>
                </a:solidFill>
                <a:latin typeface="Calibri"/>
              </a:rPr>
              <a:t>SORRY, only in German!</a:t>
            </a:r>
            <a:endParaRPr b="0" lang="it-IT" sz="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Grafik 3" descr=""/>
          <p:cNvPicPr/>
          <p:nvPr/>
        </p:nvPicPr>
        <p:blipFill>
          <a:blip r:embed="rId2"/>
          <a:stretch/>
        </p:blipFill>
        <p:spPr>
          <a:xfrm>
            <a:off x="8831880" y="2565360"/>
            <a:ext cx="949680" cy="667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bb244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4" descr=""/>
          <p:cNvPicPr/>
          <p:nvPr/>
        </p:nvPicPr>
        <p:blipFill>
          <a:blip r:embed="rId1"/>
          <a:stretch/>
        </p:blipFill>
        <p:spPr>
          <a:xfrm>
            <a:off x="5894640" y="1269360"/>
            <a:ext cx="6986520" cy="6986520"/>
          </a:xfrm>
          <a:prstGeom prst="rect">
            <a:avLst/>
          </a:prstGeom>
          <a:ln w="0">
            <a:noFill/>
          </a:ln>
        </p:spPr>
      </p:pic>
      <p:pic>
        <p:nvPicPr>
          <p:cNvPr id="133" name="Picture 5" descr=""/>
          <p:cNvPicPr/>
          <p:nvPr/>
        </p:nvPicPr>
        <p:blipFill>
          <a:blip r:embed="rId2"/>
          <a:stretch/>
        </p:blipFill>
        <p:spPr>
          <a:xfrm>
            <a:off x="406080" y="-1680480"/>
            <a:ext cx="3494160" cy="3500640"/>
          </a:xfrm>
          <a:prstGeom prst="rect">
            <a:avLst/>
          </a:prstGeom>
          <a:ln w="0">
            <a:noFill/>
          </a:ln>
        </p:spPr>
      </p:pic>
      <p:sp>
        <p:nvSpPr>
          <p:cNvPr id="134" name="TextBox 6"/>
          <p:cNvSpPr/>
          <p:nvPr/>
        </p:nvSpPr>
        <p:spPr>
          <a:xfrm>
            <a:off x="720000" y="1980000"/>
            <a:ext cx="6298200" cy="351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5400"/>
              </a:lnSpc>
            </a:pPr>
            <a:r>
              <a:rPr b="1" lang="it-IT" sz="5400" spc="-1" strike="noStrike">
                <a:solidFill>
                  <a:srgbClr val="f5df4d"/>
                </a:solidFill>
                <a:latin typeface="TT Fors Bold"/>
              </a:rPr>
              <a:t>Rendi il tuo luogo di lavoro a basso impatto climatico</a:t>
            </a:r>
            <a:endParaRPr b="0" lang="it-IT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extfeld 3"/>
          <p:cNvSpPr/>
          <p:nvPr/>
        </p:nvSpPr>
        <p:spPr>
          <a:xfrm>
            <a:off x="720000" y="5499360"/>
            <a:ext cx="676260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it-IT" sz="2400" spc="-1" strike="noStrike">
                <a:solidFill>
                  <a:srgbClr val="ffffff"/>
                </a:solidFill>
                <a:latin typeface="TT Fors Bold"/>
              </a:rPr>
              <a:t>Sei un/a manager a lavoro. </a:t>
            </a:r>
            <a:br>
              <a:rPr sz="2400"/>
            </a:br>
            <a:r>
              <a:rPr b="0" lang="it-IT" sz="2400" spc="-1" strike="noStrike">
                <a:solidFill>
                  <a:srgbClr val="ffffff"/>
                </a:solidFill>
                <a:latin typeface="TT Fors Bold"/>
              </a:rPr>
              <a:t>Il tuo obiettivo: Rendere il tuo posto di lavoro sostenibile!  </a:t>
            </a:r>
            <a:endParaRPr b="0" lang="it-IT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6" name="Picture 2" descr=""/>
          <p:cNvPicPr/>
          <p:nvPr/>
        </p:nvPicPr>
        <p:blipFill>
          <a:blip r:embed="rId3"/>
          <a:stretch/>
        </p:blipFill>
        <p:spPr>
          <a:xfrm rot="19065000">
            <a:off x="7839000" y="3013920"/>
            <a:ext cx="2563920" cy="2392920"/>
          </a:xfrm>
          <a:prstGeom prst="rect">
            <a:avLst/>
          </a:prstGeom>
          <a:ln w="0">
            <a:noFill/>
          </a:ln>
        </p:spPr>
      </p:pic>
      <p:sp>
        <p:nvSpPr>
          <p:cNvPr id="137" name="TextBox 7"/>
          <p:cNvSpPr/>
          <p:nvPr/>
        </p:nvSpPr>
        <p:spPr>
          <a:xfrm>
            <a:off x="8274960" y="3358440"/>
            <a:ext cx="1844640" cy="13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Aft>
                <a:spcPts val="201"/>
              </a:spcAft>
              <a:tabLst>
                <a:tab algn="l" pos="0"/>
              </a:tabLst>
            </a:pPr>
            <a:r>
              <a:rPr b="0" lang="it-IT" sz="1600" spc="-1" strike="noStrike">
                <a:solidFill>
                  <a:srgbClr val="bb244a"/>
                </a:solidFill>
                <a:latin typeface="TT Fors"/>
              </a:rPr>
              <a:t>Ricorda: </a:t>
            </a:r>
            <a:endParaRPr b="0" lang="it-IT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201"/>
              </a:spcAft>
              <a:tabLst>
                <a:tab algn="l" pos="0"/>
              </a:tabLst>
            </a:pPr>
            <a:r>
              <a:rPr b="0" lang="it-IT" sz="1600" spc="-1" strike="noStrike">
                <a:solidFill>
                  <a:srgbClr val="bb244a"/>
                </a:solidFill>
                <a:latin typeface="TT Fors"/>
              </a:rPr>
              <a:t>Ci sono diversi modi per rendere il posto di lavoro sostenibile. </a:t>
            </a:r>
            <a:endParaRPr b="0" lang="it-IT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Picture 9" descr=""/>
          <p:cNvPicPr/>
          <p:nvPr/>
        </p:nvPicPr>
        <p:blipFill>
          <a:blip r:embed="rId4"/>
          <a:stretch/>
        </p:blipFill>
        <p:spPr>
          <a:xfrm>
            <a:off x="7677000" y="5593680"/>
            <a:ext cx="1195200" cy="1392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it-IT" sz="485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308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bb244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7"/>
          <p:cNvSpPr/>
          <p:nvPr/>
        </p:nvSpPr>
        <p:spPr>
          <a:xfrm>
            <a:off x="8163360" y="3695760"/>
            <a:ext cx="1738800" cy="126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Aft>
                <a:spcPts val="187"/>
              </a:spcAft>
            </a:pPr>
            <a:r>
              <a:rPr b="0" lang="it-IT" sz="1510" spc="-1" strike="noStrike">
                <a:solidFill>
                  <a:srgbClr val="bb244a"/>
                </a:solidFill>
                <a:latin typeface="TT Fors"/>
              </a:rPr>
              <a:t>et: </a:t>
            </a:r>
            <a:endParaRPr b="0" lang="it-IT" sz="151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187"/>
              </a:spcAft>
            </a:pPr>
            <a:r>
              <a:rPr b="0" lang="it-IT" sz="1510" spc="-1" strike="noStrike">
                <a:solidFill>
                  <a:srgbClr val="bb244a"/>
                </a:solidFill>
                <a:latin typeface="TT Fors"/>
              </a:rPr>
              <a:t>There are various ways to make professional life climate-friendly</a:t>
            </a:r>
            <a:endParaRPr b="0" lang="it-IT" sz="151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2" name="Picture 2" descr=""/>
          <p:cNvPicPr/>
          <p:nvPr/>
        </p:nvPicPr>
        <p:blipFill>
          <a:blip r:embed="rId1"/>
          <a:stretch/>
        </p:blipFill>
        <p:spPr>
          <a:xfrm flipH="1">
            <a:off x="531000" y="826200"/>
            <a:ext cx="2831760" cy="2837160"/>
          </a:xfrm>
          <a:prstGeom prst="rect">
            <a:avLst/>
          </a:prstGeom>
          <a:ln w="0">
            <a:noFill/>
          </a:ln>
        </p:spPr>
      </p:pic>
      <p:sp>
        <p:nvSpPr>
          <p:cNvPr id="143" name="TextBox 4"/>
          <p:cNvSpPr/>
          <p:nvPr/>
        </p:nvSpPr>
        <p:spPr>
          <a:xfrm>
            <a:off x="3503160" y="818280"/>
            <a:ext cx="6657480" cy="590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5091"/>
              </a:lnSpc>
            </a:pPr>
            <a:r>
              <a:rPr b="1" lang="it-IT" sz="5090" spc="-1" strike="noStrike">
                <a:solidFill>
                  <a:srgbClr val="f5df4d"/>
                </a:solidFill>
                <a:latin typeface="TT Fors Bold"/>
              </a:rPr>
              <a:t>Il tuo attuale posto di lavoro.</a:t>
            </a:r>
            <a:endParaRPr b="0" lang="it-IT" sz="509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ts val="5091"/>
              </a:lnSpc>
            </a:pPr>
            <a:endParaRPr b="0" lang="it-IT" sz="509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ts val="5091"/>
              </a:lnSpc>
            </a:pPr>
            <a:r>
              <a:rPr b="1" lang="it-IT" sz="5090" spc="-1" strike="noStrike">
                <a:solidFill>
                  <a:srgbClr val="f5df4d"/>
                </a:solidFill>
                <a:latin typeface="TT Fors Bold"/>
              </a:rPr>
              <a:t>Controlla lo stato attuale del tuo posto di lavoro nella figura sul tavolo</a:t>
            </a:r>
            <a:r>
              <a:rPr b="1" lang="it-IT" sz="5090" spc="-1" strike="noStrike">
                <a:solidFill>
                  <a:srgbClr val="f5df4d"/>
                </a:solidFill>
                <a:latin typeface="TT Fors"/>
              </a:rPr>
              <a:t>.</a:t>
            </a:r>
            <a:endParaRPr b="0" lang="it-IT" sz="50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TextBox 4"/>
          <p:cNvSpPr/>
          <p:nvPr/>
        </p:nvSpPr>
        <p:spPr>
          <a:xfrm>
            <a:off x="1097280" y="1364760"/>
            <a:ext cx="1688040" cy="170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it-IT" sz="10580" spc="-1" strike="noStrike">
                <a:solidFill>
                  <a:srgbClr val="f5df4d"/>
                </a:solidFill>
                <a:latin typeface="TT Fors Bold"/>
              </a:rPr>
              <a:t>1</a:t>
            </a:r>
            <a:endParaRPr b="0" lang="it-IT" sz="1058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it-IT" sz="485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308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bb244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2" descr=""/>
          <p:cNvPicPr/>
          <p:nvPr/>
        </p:nvPicPr>
        <p:blipFill>
          <a:blip r:embed="rId1"/>
          <a:stretch/>
        </p:blipFill>
        <p:spPr>
          <a:xfrm flipH="1">
            <a:off x="531000" y="826200"/>
            <a:ext cx="2831760" cy="2837160"/>
          </a:xfrm>
          <a:prstGeom prst="rect">
            <a:avLst/>
          </a:prstGeom>
          <a:ln w="0">
            <a:noFill/>
          </a:ln>
        </p:spPr>
      </p:pic>
      <p:sp>
        <p:nvSpPr>
          <p:cNvPr id="148" name="TextBox 4"/>
          <p:cNvSpPr/>
          <p:nvPr/>
        </p:nvSpPr>
        <p:spPr>
          <a:xfrm>
            <a:off x="3503160" y="818280"/>
            <a:ext cx="6657480" cy="50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5091"/>
              </a:lnSpc>
            </a:pPr>
            <a:r>
              <a:rPr b="1" lang="it-IT" sz="5090" spc="-1" strike="noStrike">
                <a:solidFill>
                  <a:srgbClr val="f5df4d"/>
                </a:solidFill>
                <a:latin typeface="TT Fors Bold"/>
              </a:rPr>
              <a:t>Diventa sostenibile! </a:t>
            </a:r>
            <a:endParaRPr b="0" lang="it-IT" sz="509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it-IT" sz="4000" spc="-1" strike="noStrike">
                <a:solidFill>
                  <a:srgbClr val="f5df4d"/>
                </a:solidFill>
                <a:latin typeface="TT Fors"/>
              </a:rPr>
              <a:t>Confrontatevi e scegliete tre categorie sulle quali vorreste inserire un’alternativa sostenibile. </a:t>
            </a:r>
            <a:endParaRPr b="0" lang="it-IT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TextBox 4"/>
          <p:cNvSpPr/>
          <p:nvPr/>
        </p:nvSpPr>
        <p:spPr>
          <a:xfrm>
            <a:off x="1097280" y="1364760"/>
            <a:ext cx="1688040" cy="170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it-IT" sz="10580" spc="-1" strike="noStrike">
                <a:solidFill>
                  <a:srgbClr val="f5df4d"/>
                </a:solidFill>
                <a:latin typeface="TT Fors Bold"/>
              </a:rPr>
              <a:t>2</a:t>
            </a:r>
            <a:endParaRPr b="0" lang="it-IT" sz="1058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hteck 2"/>
          <p:cNvSpPr/>
          <p:nvPr/>
        </p:nvSpPr>
        <p:spPr>
          <a:xfrm>
            <a:off x="783000" y="5963400"/>
            <a:ext cx="896076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5df4d"/>
                </a:solidFill>
                <a:latin typeface="TT Fors"/>
              </a:rPr>
              <a:t>Sovrapponete i poligoni alternativi sopra a quelli vecchi sopra ciascuna categoria. 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it-IT" sz="485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308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bb244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2" descr=""/>
          <p:cNvPicPr/>
          <p:nvPr/>
        </p:nvPicPr>
        <p:blipFill>
          <a:blip r:embed="rId1"/>
          <a:stretch/>
        </p:blipFill>
        <p:spPr>
          <a:xfrm flipH="1">
            <a:off x="531000" y="826200"/>
            <a:ext cx="2831760" cy="2837160"/>
          </a:xfrm>
          <a:prstGeom prst="rect">
            <a:avLst/>
          </a:prstGeom>
          <a:ln w="0">
            <a:noFill/>
          </a:ln>
        </p:spPr>
      </p:pic>
      <p:sp>
        <p:nvSpPr>
          <p:cNvPr id="154" name="TextBox 4"/>
          <p:cNvSpPr/>
          <p:nvPr/>
        </p:nvSpPr>
        <p:spPr>
          <a:xfrm>
            <a:off x="3420000" y="223560"/>
            <a:ext cx="7200000" cy="505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it-IT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it-IT" sz="4000" spc="-1" strike="noStrike">
                <a:solidFill>
                  <a:srgbClr val="f5df4d"/>
                </a:solidFill>
                <a:latin typeface="TT Fors"/>
              </a:rPr>
              <a:t>Documentate la quantità di  CO</a:t>
            </a:r>
            <a:r>
              <a:rPr b="1" lang="it-IT" sz="4000" spc="-1" strike="noStrike" baseline="-25000">
                <a:solidFill>
                  <a:srgbClr val="f5df4d"/>
                </a:solidFill>
                <a:latin typeface="TT Fors"/>
              </a:rPr>
              <a:t>2</a:t>
            </a:r>
            <a:r>
              <a:rPr b="1" lang="it-IT" sz="4000" spc="-1" strike="noStrike">
                <a:solidFill>
                  <a:srgbClr val="f5df4d"/>
                </a:solidFill>
                <a:latin typeface="TT Fors"/>
              </a:rPr>
              <a:t>  emessa in meno a lavoro sulla tabella e confrontatevi sui risultati e le decisioni prese.</a:t>
            </a:r>
            <a:endParaRPr b="0" lang="it-IT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TextBox 4"/>
          <p:cNvSpPr/>
          <p:nvPr/>
        </p:nvSpPr>
        <p:spPr>
          <a:xfrm>
            <a:off x="1097280" y="1364760"/>
            <a:ext cx="1688040" cy="170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it-IT" sz="10580" spc="-1" strike="noStrike">
                <a:solidFill>
                  <a:srgbClr val="f5df4d"/>
                </a:solidFill>
                <a:latin typeface="TT Fors Bold"/>
              </a:rPr>
              <a:t>3</a:t>
            </a:r>
            <a:endParaRPr b="0" lang="it-IT" sz="1058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29</TotalTime>
  <Application>LibreOffice/7.5.3.2$Windows_X86_64 LibreOffice_project/9f56dff12ba03b9acd7730a5a481eea045e468f3</Application>
  <AppVersion>15.0000</AppVersion>
  <Words>210</Words>
  <Paragraphs>28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2025-01-17T12:37:01Z</dcterms:created>
  <dc:creator>Microsoft Office User</dc:creator>
  <dc:description/>
  <dc:language>it-IT</dc:language>
  <cp:lastModifiedBy/>
  <cp:lastPrinted>2025-03-18T12:15:05Z</cp:lastPrinted>
  <dcterms:modified xsi:type="dcterms:W3CDTF">2025-08-12T12:59:16Z</dcterms:modified>
  <cp:revision>39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i4>8</vt:i4>
  </property>
</Properties>
</file>